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20943" y="3321339"/>
            <a:ext cx="13160269" cy="2895031"/>
            <a:chOff x="0" y="0"/>
            <a:chExt cx="2541462" cy="559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1462" cy="559078"/>
            </a:xfrm>
            <a:custGeom>
              <a:avLst/>
              <a:gdLst/>
              <a:ahLst/>
              <a:cxnLst/>
              <a:rect r="r" b="b" t="t" l="l"/>
              <a:pathLst>
                <a:path h="559078" w="2541462">
                  <a:moveTo>
                    <a:pt x="0" y="0"/>
                  </a:moveTo>
                  <a:lnTo>
                    <a:pt x="2541462" y="0"/>
                  </a:lnTo>
                  <a:lnTo>
                    <a:pt x="2541462" y="559078"/>
                  </a:lnTo>
                  <a:lnTo>
                    <a:pt x="0" y="559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81212" y="276287"/>
            <a:ext cx="1290536" cy="1290536"/>
          </a:xfrm>
          <a:custGeom>
            <a:avLst/>
            <a:gdLst/>
            <a:ahLst/>
            <a:cxnLst/>
            <a:rect r="r" b="b" t="t" l="l"/>
            <a:pathLst>
              <a:path h="1290536" w="1290536">
                <a:moveTo>
                  <a:pt x="0" y="0"/>
                </a:moveTo>
                <a:lnTo>
                  <a:pt x="1290536" y="0"/>
                </a:lnTo>
                <a:lnTo>
                  <a:pt x="1290536" y="1290536"/>
                </a:lnTo>
                <a:lnTo>
                  <a:pt x="0" y="129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0707" y="3945835"/>
            <a:ext cx="11606586" cy="148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8"/>
              </a:lnSpc>
            </a:pPr>
            <a:r>
              <a:rPr lang="en-US" sz="8839" spc="866">
                <a:solidFill>
                  <a:srgbClr val="231F20"/>
                </a:solidFill>
                <a:latin typeface="Oswald Bold"/>
              </a:rPr>
              <a:t>COVID-19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53944" y="2130633"/>
            <a:ext cx="8173063" cy="86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0"/>
              </a:lnSpc>
            </a:pPr>
            <a:r>
              <a:rPr lang="en-US" sz="5094" spc="499">
                <a:solidFill>
                  <a:srgbClr val="231F20"/>
                </a:solidFill>
                <a:latin typeface="Oswald"/>
              </a:rPr>
              <a:t>BIG DATA MASTERCLASS #9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9596" y="6740477"/>
            <a:ext cx="12848809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BY MOHAMED ABDELSATAR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SPRINTS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043722"/>
            <a:chOff x="0" y="0"/>
            <a:chExt cx="4816593" cy="538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8264"/>
            </a:xfrm>
            <a:custGeom>
              <a:avLst/>
              <a:gdLst/>
              <a:ahLst/>
              <a:cxnLst/>
              <a:rect r="r" b="b" t="t" l="l"/>
              <a:pathLst>
                <a:path h="538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264"/>
                  </a:lnTo>
                  <a:lnTo>
                    <a:pt x="0" y="5382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0482" y="2043722"/>
            <a:ext cx="8808621" cy="8211124"/>
          </a:xfrm>
          <a:custGeom>
            <a:avLst/>
            <a:gdLst/>
            <a:ahLst/>
            <a:cxnLst/>
            <a:rect r="r" b="b" t="t" l="l"/>
            <a:pathLst>
              <a:path h="8211124" w="8808621">
                <a:moveTo>
                  <a:pt x="0" y="0"/>
                </a:moveTo>
                <a:lnTo>
                  <a:pt x="8808621" y="0"/>
                </a:lnTo>
                <a:lnTo>
                  <a:pt x="8808621" y="8211125"/>
                </a:lnTo>
                <a:lnTo>
                  <a:pt x="0" y="8211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20" r="0" b="-67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9488" y="287052"/>
            <a:ext cx="11955218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PROCESSING</a:t>
            </a:r>
            <a:r>
              <a:rPr lang="en-US" sz="8030" spc="786">
                <a:solidFill>
                  <a:srgbClr val="FFFFFF"/>
                </a:solidFill>
                <a:latin typeface="Oswald Bold"/>
              </a:rPr>
              <a:t> 1-3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043722"/>
            <a:chOff x="0" y="0"/>
            <a:chExt cx="4816593" cy="538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8264"/>
            </a:xfrm>
            <a:custGeom>
              <a:avLst/>
              <a:gdLst/>
              <a:ahLst/>
              <a:cxnLst/>
              <a:rect r="r" b="b" t="t" l="l"/>
              <a:pathLst>
                <a:path h="538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264"/>
                  </a:lnTo>
                  <a:lnTo>
                    <a:pt x="0" y="5382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79870" y="2075876"/>
            <a:ext cx="10128259" cy="8211124"/>
          </a:xfrm>
          <a:custGeom>
            <a:avLst/>
            <a:gdLst/>
            <a:ahLst/>
            <a:cxnLst/>
            <a:rect r="r" b="b" t="t" l="l"/>
            <a:pathLst>
              <a:path h="8211124" w="10128259">
                <a:moveTo>
                  <a:pt x="0" y="0"/>
                </a:moveTo>
                <a:lnTo>
                  <a:pt x="10128260" y="0"/>
                </a:lnTo>
                <a:lnTo>
                  <a:pt x="10128260" y="8211124"/>
                </a:lnTo>
                <a:lnTo>
                  <a:pt x="0" y="8211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9488" y="287052"/>
            <a:ext cx="11955218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PROCESSING</a:t>
            </a:r>
            <a:r>
              <a:rPr lang="en-US" sz="8030" spc="786">
                <a:solidFill>
                  <a:srgbClr val="FFFFFF"/>
                </a:solidFill>
                <a:latin typeface="Oswald Bold"/>
              </a:rPr>
              <a:t> 2-3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043722"/>
            <a:chOff x="0" y="0"/>
            <a:chExt cx="4816593" cy="538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8264"/>
            </a:xfrm>
            <a:custGeom>
              <a:avLst/>
              <a:gdLst/>
              <a:ahLst/>
              <a:cxnLst/>
              <a:rect r="r" b="b" t="t" l="l"/>
              <a:pathLst>
                <a:path h="538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264"/>
                  </a:lnTo>
                  <a:lnTo>
                    <a:pt x="0" y="5382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0517" y="2043722"/>
            <a:ext cx="13726967" cy="8260974"/>
          </a:xfrm>
          <a:custGeom>
            <a:avLst/>
            <a:gdLst/>
            <a:ahLst/>
            <a:cxnLst/>
            <a:rect r="r" b="b" t="t" l="l"/>
            <a:pathLst>
              <a:path h="8260974" w="13726967">
                <a:moveTo>
                  <a:pt x="0" y="0"/>
                </a:moveTo>
                <a:lnTo>
                  <a:pt x="13726966" y="0"/>
                </a:lnTo>
                <a:lnTo>
                  <a:pt x="13726966" y="8260974"/>
                </a:lnTo>
                <a:lnTo>
                  <a:pt x="0" y="8260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9488" y="287052"/>
            <a:ext cx="11955218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PROCESSING</a:t>
            </a:r>
            <a:r>
              <a:rPr lang="en-US" sz="8030" spc="786">
                <a:solidFill>
                  <a:srgbClr val="FFFFFF"/>
                </a:solidFill>
                <a:latin typeface="Oswald Bold"/>
              </a:rPr>
              <a:t> 3-3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043722"/>
            <a:chOff x="0" y="0"/>
            <a:chExt cx="4816593" cy="538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8264"/>
            </a:xfrm>
            <a:custGeom>
              <a:avLst/>
              <a:gdLst/>
              <a:ahLst/>
              <a:cxnLst/>
              <a:rect r="r" b="b" t="t" l="l"/>
              <a:pathLst>
                <a:path h="538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264"/>
                  </a:lnTo>
                  <a:lnTo>
                    <a:pt x="0" y="5382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922944"/>
            <a:ext cx="19053232" cy="7857262"/>
          </a:xfrm>
          <a:custGeom>
            <a:avLst/>
            <a:gdLst/>
            <a:ahLst/>
            <a:cxnLst/>
            <a:rect r="r" b="b" t="t" l="l"/>
            <a:pathLst>
              <a:path h="7857262" w="19053232">
                <a:moveTo>
                  <a:pt x="0" y="0"/>
                </a:moveTo>
                <a:lnTo>
                  <a:pt x="19053232" y="0"/>
                </a:lnTo>
                <a:lnTo>
                  <a:pt x="19053232" y="7857262"/>
                </a:lnTo>
                <a:lnTo>
                  <a:pt x="0" y="7857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9488" y="287052"/>
            <a:ext cx="11955218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OOZIE WORKFLOW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580377">
            <a:off x="9688627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1030" y="1147693"/>
            <a:ext cx="8097687" cy="962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2"/>
              </a:lnSpc>
            </a:pPr>
            <a:r>
              <a:rPr lang="en-US" sz="5132" spc="502">
                <a:solidFill>
                  <a:srgbClr val="231F20"/>
                </a:solidFill>
                <a:latin typeface="Oswald Bold"/>
              </a:rPr>
              <a:t>THANK YOU SO MUCH </a:t>
            </a:r>
            <a:r>
              <a:rPr lang="en-US" sz="5132" spc="502">
                <a:solidFill>
                  <a:srgbClr val="1C1AE7"/>
                </a:solidFill>
                <a:latin typeface="Oswald Bold"/>
              </a:rPr>
              <a:t>SPRINTS</a:t>
            </a:r>
            <a:r>
              <a:rPr lang="en-US" sz="5132" spc="502">
                <a:solidFill>
                  <a:srgbClr val="231F20"/>
                </a:solidFill>
                <a:latin typeface="Oswald Bold"/>
              </a:rPr>
              <a:t> FOR BEING A GREAT COMPANY TO TRAIN WITH AND THANKS TO MY MENTOR THROUGHOUT THIS COURSE, YOUR GUIDANCE AND SUPPORT HAVE BEEN INVALUABLE</a:t>
            </a:r>
          </a:p>
          <a:p>
            <a:pPr marL="0" indent="0" lvl="0">
              <a:lnSpc>
                <a:spcPts val="130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4528" y="1927814"/>
            <a:ext cx="1290536" cy="1290536"/>
          </a:xfrm>
          <a:custGeom>
            <a:avLst/>
            <a:gdLst/>
            <a:ahLst/>
            <a:cxnLst/>
            <a:rect r="r" b="b" t="t" l="l"/>
            <a:pathLst>
              <a:path h="1290536" w="1290536">
                <a:moveTo>
                  <a:pt x="0" y="0"/>
                </a:moveTo>
                <a:lnTo>
                  <a:pt x="1290536" y="0"/>
                </a:lnTo>
                <a:lnTo>
                  <a:pt x="1290536" y="1290535"/>
                </a:lnTo>
                <a:lnTo>
                  <a:pt x="0" y="1290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31701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SPRINTS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837970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BUSINESS REQUIREMENT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TECHNICAL REQUIREMENTS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INGESTION</a:t>
            </a:r>
            <a:r>
              <a:rPr lang="en-US" sz="2524" spc="247">
                <a:solidFill>
                  <a:srgbClr val="231F20"/>
                </a:solidFill>
                <a:latin typeface="DM Sans"/>
              </a:rPr>
              <a:t> &amp; STORAGE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PROCESSING</a:t>
            </a:r>
            <a:r>
              <a:rPr lang="en-US" sz="2524" spc="247">
                <a:solidFill>
                  <a:srgbClr val="231F20"/>
                </a:solidFill>
                <a:latin typeface="DM Sans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OOZIE WORKFLOW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2141" y="569893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2141" y="426635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4185" y="454337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93719" y="4382580"/>
            <a:ext cx="7132181" cy="166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DM Sans Bold"/>
              </a:rPr>
              <a:t>This is a final project presented to Sprints. in this project we have implemented the main phases we learned through the course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846467"/>
            <a:ext cx="11552977" cy="237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BUSINESS REQUIREMENT</a:t>
            </a:r>
          </a:p>
          <a:p>
            <a:pPr algn="ctr">
              <a:lnSpc>
                <a:spcPts val="958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26191"/>
            <a:ext cx="3360904" cy="313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3010" spc="295">
                <a:solidFill>
                  <a:srgbClr val="231F20"/>
                </a:solidFill>
                <a:latin typeface="DM Sans"/>
              </a:rPr>
              <a:t>show on a map the top 10 ranking countries in death rate</a:t>
            </a:r>
          </a:p>
          <a:p>
            <a:pPr algn="ctr" marL="0" indent="0" lvl="0">
              <a:lnSpc>
                <a:spcPts val="4154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3938922"/>
            <a:ext cx="6254887" cy="200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"/>
              </a:rPr>
              <a:t>show on a map the top 10 ranking countries in testing rate</a:t>
            </a:r>
          </a:p>
          <a:p>
            <a:pPr algn="ctr" marL="0" indent="0" lvl="0">
              <a:lnSpc>
                <a:spcPts val="4016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26191"/>
            <a:ext cx="3360904" cy="313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3010" spc="295">
                <a:solidFill>
                  <a:srgbClr val="231F20"/>
                </a:solidFill>
                <a:latin typeface="DM Sans"/>
              </a:rPr>
              <a:t>show the top 10 ranking countries in testing rate on a pie chart</a:t>
            </a:r>
          </a:p>
          <a:p>
            <a:pPr algn="ctr" marL="0" indent="0" lvl="0">
              <a:lnSpc>
                <a:spcPts val="4154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85251"/>
            <a:ext cx="16230600" cy="9116498"/>
          </a:xfrm>
          <a:custGeom>
            <a:avLst/>
            <a:gdLst/>
            <a:ahLst/>
            <a:cxnLst/>
            <a:rect r="r" b="b" t="t" l="l"/>
            <a:pathLst>
              <a:path h="9116498" w="16230600">
                <a:moveTo>
                  <a:pt x="0" y="0"/>
                </a:moveTo>
                <a:lnTo>
                  <a:pt x="16230600" y="0"/>
                </a:lnTo>
                <a:lnTo>
                  <a:pt x="16230600" y="9116498"/>
                </a:lnTo>
                <a:lnTo>
                  <a:pt x="0" y="911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8802" y="563428"/>
            <a:ext cx="16500498" cy="9312469"/>
          </a:xfrm>
          <a:custGeom>
            <a:avLst/>
            <a:gdLst/>
            <a:ahLst/>
            <a:cxnLst/>
            <a:rect r="r" b="b" t="t" l="l"/>
            <a:pathLst>
              <a:path h="9312469" w="16500498">
                <a:moveTo>
                  <a:pt x="0" y="0"/>
                </a:moveTo>
                <a:lnTo>
                  <a:pt x="16500498" y="0"/>
                </a:lnTo>
                <a:lnTo>
                  <a:pt x="16500498" y="9312468"/>
                </a:lnTo>
                <a:lnTo>
                  <a:pt x="0" y="9312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0102" y="3030981"/>
            <a:ext cx="13643914" cy="34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TECHNICAL REQUIREMENTS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79206" y="2023008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589541" y="5592159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342935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9451" y="6043906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INGESTION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67505" y="2023008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30737" y="5342935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6750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758062" y="2023008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521294" y="5342935"/>
            <a:ext cx="501082" cy="501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58062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248619" y="2023008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011851" y="5342935"/>
            <a:ext cx="501082" cy="5010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89722" y="6043906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STORAGE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80279" y="6043906"/>
            <a:ext cx="2888961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PROCESSING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70836" y="6045319"/>
            <a:ext cx="2709833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OOZIE WORKFLOW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5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18288000" cy="2043722"/>
            <a:chOff x="0" y="0"/>
            <a:chExt cx="4816593" cy="538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38264"/>
            </a:xfrm>
            <a:custGeom>
              <a:avLst/>
              <a:gdLst/>
              <a:ahLst/>
              <a:cxnLst/>
              <a:rect r="r" b="b" t="t" l="l"/>
              <a:pathLst>
                <a:path h="5382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8264"/>
                  </a:lnTo>
                  <a:lnTo>
                    <a:pt x="0" y="5382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4031" y="2043722"/>
            <a:ext cx="17239939" cy="8531902"/>
          </a:xfrm>
          <a:custGeom>
            <a:avLst/>
            <a:gdLst/>
            <a:ahLst/>
            <a:cxnLst/>
            <a:rect r="r" b="b" t="t" l="l"/>
            <a:pathLst>
              <a:path h="8531902" w="17239939">
                <a:moveTo>
                  <a:pt x="0" y="0"/>
                </a:moveTo>
                <a:lnTo>
                  <a:pt x="17239938" y="0"/>
                </a:lnTo>
                <a:lnTo>
                  <a:pt x="17239938" y="8531902"/>
                </a:lnTo>
                <a:lnTo>
                  <a:pt x="0" y="8531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44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59488" y="287052"/>
            <a:ext cx="11955218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INGESTION &amp; STORAGE</a:t>
            </a:r>
            <a:r>
              <a:rPr lang="en-US" sz="8030" spc="786">
                <a:solidFill>
                  <a:srgbClr val="FFFFFF"/>
                </a:solidFill>
                <a:latin typeface="Oswald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DAFpMJ28Qk8</dc:identifier>
  <dcterms:modified xsi:type="dcterms:W3CDTF">2011-08-01T06:04:30Z</dcterms:modified>
  <cp:revision>1</cp:revision>
  <dc:title>Grey minimalist business project presentation </dc:title>
</cp:coreProperties>
</file>